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91" r:id="rId5"/>
    <p:sldId id="289" r:id="rId6"/>
    <p:sldId id="290" r:id="rId7"/>
    <p:sldId id="292" r:id="rId8"/>
    <p:sldId id="258" r:id="rId9"/>
    <p:sldId id="259" r:id="rId10"/>
    <p:sldId id="261" r:id="rId11"/>
    <p:sldId id="283" r:id="rId12"/>
    <p:sldId id="260" r:id="rId13"/>
    <p:sldId id="262" r:id="rId14"/>
    <p:sldId id="263" r:id="rId15"/>
    <p:sldId id="264" r:id="rId16"/>
    <p:sldId id="284" r:id="rId17"/>
    <p:sldId id="278" r:id="rId18"/>
    <p:sldId id="279" r:id="rId19"/>
    <p:sldId id="280" r:id="rId20"/>
    <p:sldId id="281" r:id="rId21"/>
    <p:sldId id="282" r:id="rId22"/>
    <p:sldId id="266" r:id="rId23"/>
    <p:sldId id="285" r:id="rId24"/>
    <p:sldId id="286" r:id="rId25"/>
    <p:sldId id="267" r:id="rId26"/>
    <p:sldId id="268" r:id="rId27"/>
    <p:sldId id="287" r:id="rId28"/>
    <p:sldId id="288" r:id="rId29"/>
    <p:sldId id="270" r:id="rId30"/>
    <p:sldId id="277" r:id="rId31"/>
    <p:sldId id="276" r:id="rId32"/>
    <p:sldId id="275" r:id="rId33"/>
    <p:sldId id="273" r:id="rId34"/>
    <p:sldId id="27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O2\non_prod_support\Prod_mail_Month_Nov.xlsx" TargetMode="External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2B01-92E3-487B-AEBF-E1D98E65C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A25F8-C31B-4279-83FC-7ACDF9AFD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2584E-879D-47DF-A1ED-1422CED27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8523-E247-49A9-A3F8-1B481D989067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A527F-C321-4171-A3B9-14E5B8797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8478C-58AB-411C-8CA4-AC027824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A864-6741-4B62-BAF5-F30A7879F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45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4536B-1601-49DF-9DA2-824BE7B3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A1AC12-D2F5-47EB-9523-EE0FB663A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98087-AFE1-4E74-83BC-2957EEE9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8523-E247-49A9-A3F8-1B481D989067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2AF66-F4A3-4811-ADBC-CFE5061D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441AB-E084-44E2-8D21-0EFC04D97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A864-6741-4B62-BAF5-F30A7879F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8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76975-5BF3-4A95-B553-74C83F2CA8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052CB-3858-4E9B-8FF1-2C0DC30BC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2DD83-A57B-4116-AEB6-1B8430962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8523-E247-49A9-A3F8-1B481D989067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4E315-E08F-4434-AB5B-D5A9D3BF7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628E9-5DDD-4D3D-B008-9B1229ED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A864-6741-4B62-BAF5-F30A7879F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60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1472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_email_cou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77441152"/>
              </p:ext>
            </p:extLst>
          </p:nvPr>
        </p:nvGraphicFramePr>
        <p:xfrm>
          <a:off x="2319383" y="1590523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Non-prod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2452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45889338"/>
              </p:ext>
            </p:extLst>
          </p:nvPr>
        </p:nvGraphicFramePr>
        <p:xfrm>
          <a:off x="2129245" y="333774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Worksheet" showAsIcon="1" r:id="rId3" imgW="914400" imgH="771480" progId="Excel.Sheet.12">
                  <p:link updateAutomatic="1"/>
                </p:oleObj>
              </mc:Choice>
              <mc:Fallback>
                <p:oleObj name="Worksheet" showAsIcon="1" r:id="rId3" imgW="914400" imgH="7714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9245" y="333774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137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2B01-92E3-487B-AEBF-E1D98E65C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A25F8-C31B-4279-83FC-7ACDF9AFD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2584E-879D-47DF-A1ED-1422CED27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9F8523-E247-49A9-A3F8-1B481D989067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A527F-C321-4171-A3B9-14E5B8797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8478C-58AB-411C-8CA4-AC027824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E5A864-6741-4B62-BAF5-F30A7879F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4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010F5-DE25-4B0E-8DB9-7ED488DD4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3625D-9177-4327-AAFC-7235785F8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1E426-74C1-41A1-BBDC-8193F87D7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8523-E247-49A9-A3F8-1B481D989067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C0371-A2F9-4809-ACD5-A46C8281C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D0B53-546D-4CBB-9074-8F4F8176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A864-6741-4B62-BAF5-F30A7879F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45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3C85-9B95-4CA3-B3BA-D2D1415B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6B65C-EA96-4152-9A15-5907AD88E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EA689-32D0-4A07-BB59-0444FDA60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8523-E247-49A9-A3F8-1B481D989067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0DBAD-4228-4886-A5C5-0C0F7D2C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E9F8C-7845-4840-A89E-64A1DB8E4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A864-6741-4B62-BAF5-F30A7879F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5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1AE8-2588-425D-997C-4540D46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FDE96-93C9-4ADF-BBA0-228BCE430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E7FCD-EDD4-4EAB-8DD2-630AEE7E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C883A-3F51-45BD-BCE0-0A379629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8523-E247-49A9-A3F8-1B481D989067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A404C-46BA-4AAC-86CC-E23814156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D4473-A0C5-4FE9-9ECF-2B90A23A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A864-6741-4B62-BAF5-F30A7879F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88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E733-D9DB-4A6D-86E0-CE60AE06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F2B56-43E6-446F-A772-982DAF65E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787ED3-6F86-47F6-8984-E54F3D59C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36D2B9-D69D-4018-B171-422B09661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78FCA3-9534-4F1C-9E77-055CBFD910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3FB9E8-F4C8-42B8-A58C-3A9778B7E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8523-E247-49A9-A3F8-1B481D989067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70F441-224B-406E-98DD-BB7654307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7C9D5B-B751-4184-8777-FA72FA619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A864-6741-4B62-BAF5-F30A7879F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0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EE946-6E0C-4DA5-818A-3A43676C7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60E36-FA74-4769-A1EF-BBCCFF7A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8523-E247-49A9-A3F8-1B481D989067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86FBCA-1921-4995-BEB9-91041FD14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0FD0A-CB51-40CB-B403-9A0FFD58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A864-6741-4B62-BAF5-F30A7879F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96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7E9735-813B-4312-84E1-9BF4D2021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8523-E247-49A9-A3F8-1B481D989067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EDFAB-7B6E-48D3-AACB-24779A36B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783AC-ACEB-4426-A504-65F686F4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A864-6741-4B62-BAF5-F30A7879F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32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B806-38EB-42E0-A0AD-64A7068C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02516-D8DD-449A-9DF6-E81CAB021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1E7353-150E-447A-BCBC-7CFA2AF4F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A9598-944C-4236-9396-2A491B416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8523-E247-49A9-A3F8-1B481D989067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42444-4B53-4AE2-ADF2-1CC55821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E6FD4-18A8-4F59-915B-EE2279D3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A864-6741-4B62-BAF5-F30A7879F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28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060DE-D9E8-4283-9AB1-E33379F88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CF9EF1-37A1-4E42-B653-93116ED84B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42E23-DDD3-4D1E-BF90-CF44446C4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E24E5-6C50-4B9C-ABD2-F01FDF80B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8523-E247-49A9-A3F8-1B481D989067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0459A-E27D-4AD3-9416-5537961DF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C5DFD-0B45-4F19-8162-2DBDDD5D8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A864-6741-4B62-BAF5-F30A7879F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58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69B97-29D6-4974-9F7F-BCD9286EC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A09E9-AFA2-41FF-A80A-C78520BAC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E754B-2EF4-4B22-BA6B-E9CDB1622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F8523-E247-49A9-A3F8-1B481D989067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5BC03-5418-46A0-91A4-86394A7798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2C7BC-7479-4939-9CD6-151659EA1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5A864-6741-4B62-BAF5-F30A7879F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7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517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nfluence.schwab.com/display/EXPRESS/Non-Prod+Issue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nfluence.schwab.com/display/EXPRESS/Non-Prod+Issue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hyperlink" Target="https://confluence.schwab.com/pages/viewpage.action?pageId=463178925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hyperlink" Target="https://confluence.schwab.com/pages/viewpage.action?pageId=46317894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hyperlink" Target="https://confluence.schwab.com/pages/viewpage.action?pageId=46317897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hyperlink" Target="https://confluence.schwab.com/pages/viewpage.action?pageId=46317928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hyperlink" Target="https://confluence.schwab.com/pages/viewpage.action?pageId=463179322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celerity.com/the-true-cost-of-a-software-bug" TargetMode="Externa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/>
          </a:bodyPr>
          <a:lstStyle/>
          <a:p>
            <a:r>
              <a:rPr lang="en-US" sz="4400" dirty="0"/>
              <a:t>What is Non-Prod Data Looks Like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05270-8593-4707-8777-6E142A8F3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836" y="1641383"/>
            <a:ext cx="7488418" cy="49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40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/>
          </a:bodyPr>
          <a:lstStyle/>
          <a:p>
            <a:r>
              <a:rPr lang="en-US" sz="4400" dirty="0"/>
              <a:t>Started Analysis Of Non-Prod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A0EB7F-F3CC-4F4B-8EC8-D6E719AF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365" y="2383592"/>
            <a:ext cx="4829175" cy="316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81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Started Analysis Of Non-Prod (After spending some time in Non-prod support)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63" y="2108196"/>
            <a:ext cx="4135014" cy="411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3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Present Analysis Of Non-Prod (Month-Nov)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458542"/>
              </p:ext>
            </p:extLst>
          </p:nvPr>
        </p:nvGraphicFramePr>
        <p:xfrm>
          <a:off x="2032000" y="1869197"/>
          <a:ext cx="81279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Number of 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8587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Number</a:t>
                      </a:r>
                      <a:r>
                        <a:rPr lang="en-US" baseline="0" dirty="0"/>
                        <a:t> of pattern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Team Identified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 more investigation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Misleading , incomplete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3781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Present Analysis Of Non-Prod (Issue Status)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81" y="2098765"/>
            <a:ext cx="3801506" cy="21281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478" y="2325188"/>
            <a:ext cx="3548607" cy="18613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00" y="48301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https://confluence.schwab.com/display/EXPRESS/Non-Prod+Issues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27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Present Analysis Of Non-Prod (Number based on Status)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01" y="2490651"/>
            <a:ext cx="3805374" cy="2007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814" y="2192519"/>
            <a:ext cx="3734883" cy="23051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0" y="48301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https://confluence.schwab.com/display/EXPRESS/Non-Prod+Issues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488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Present Analysis Of Non-Prod (Breakdown of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4A66F-F98F-4BEE-AA20-FBCF631D4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2049855"/>
            <a:ext cx="99155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50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Present Analysis Of Non-Prod (Resolved break Down)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59" y="1672045"/>
            <a:ext cx="3355387" cy="2020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399" y="1567543"/>
            <a:ext cx="3478938" cy="19879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8832" y="4067458"/>
            <a:ext cx="34789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https://confluence.schwab.com/pages/viewpage.action?pageId=463178925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01B76-BCA7-4EBC-98CF-F4FA418C6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4431" y="3478308"/>
            <a:ext cx="39719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85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Present Analysis Of Non-Prod (Assigned Data)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" y="1888534"/>
            <a:ext cx="3311571" cy="18165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152" y="1888534"/>
            <a:ext cx="3737065" cy="19872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0414" y="4188979"/>
            <a:ext cx="36401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https://confluence.schwab.com/pages/viewpage.action?pageId=463178949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AC6206-D11A-4A1E-A64E-7AE64DEE6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674" y="3875829"/>
            <a:ext cx="3971925" cy="1476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055601-8D94-42A7-8316-48DE22AD0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074" y="4028229"/>
            <a:ext cx="39719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00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Present Analysis Of Non-Prod (Team Identified Data)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27" y="2163263"/>
            <a:ext cx="3009900" cy="2305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172" y="2481466"/>
            <a:ext cx="3146021" cy="16686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46928" y="4839559"/>
            <a:ext cx="31460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https://confluence.schwab.com/pages/viewpage.action?pageId=463178974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684B6-8588-44C2-8681-E4B9E117B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742" y="4286514"/>
            <a:ext cx="39719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42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Present Analysis Of Non-Prod (Investigation Data)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66" y="1871342"/>
            <a:ext cx="3317965" cy="18981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973" y="2011680"/>
            <a:ext cx="3535952" cy="16175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33806" y="4158855"/>
            <a:ext cx="3491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https://confluence.schwab.com/pages/viewpage.action?pageId=463179287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51CE80-E022-494F-A117-BFFA21261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973" y="4094687"/>
            <a:ext cx="39719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33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/>
          </a:bodyPr>
          <a:lstStyle/>
          <a:p>
            <a:r>
              <a:rPr lang="en-US" sz="4400" dirty="0"/>
              <a:t>Story Representing Non-Prod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451DF8-181F-48B4-B78B-159D7839D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544" y="1467682"/>
            <a:ext cx="3084130" cy="4084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23C350-9A9D-4025-84E6-0A52CF265F8D}"/>
              </a:ext>
            </a:extLst>
          </p:cNvPr>
          <p:cNvSpPr txBox="1"/>
          <p:nvPr/>
        </p:nvSpPr>
        <p:spPr>
          <a:xfrm>
            <a:off x="4072379" y="5863472"/>
            <a:ext cx="4920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Crow are in Delhi?</a:t>
            </a:r>
            <a:br>
              <a:rPr lang="en-US" dirty="0"/>
            </a:br>
            <a:r>
              <a:rPr lang="en-US" dirty="0"/>
              <a:t>                           Or</a:t>
            </a:r>
            <a:br>
              <a:rPr lang="en-US" dirty="0"/>
            </a:br>
            <a:r>
              <a:rPr lang="en-US" dirty="0"/>
              <a:t>How many Issues in O2 Jira Service Desk?</a:t>
            </a:r>
          </a:p>
        </p:txBody>
      </p:sp>
    </p:spTree>
    <p:extLst>
      <p:ext uri="{BB962C8B-B14F-4D97-AF65-F5344CB8AC3E}">
        <p14:creationId xmlns:p14="http://schemas.microsoft.com/office/powerpoint/2010/main" val="3232857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Present Analysis Of Non-Prod (Incomplete, Misleading Data)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90" y="1887232"/>
            <a:ext cx="3277281" cy="1944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359" y="2011679"/>
            <a:ext cx="3918366" cy="19337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3771" y="4314545"/>
            <a:ext cx="3825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https://confluence.schwab.com/pages/viewpage.action?pageId=463179322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3E58E-9836-4530-AEB5-A7E16A902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316" y="3945418"/>
            <a:ext cx="39719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36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What Will happened non-prod continued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5" y="1862883"/>
            <a:ext cx="21526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35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/>
          </a:bodyPr>
          <a:lstStyle/>
          <a:p>
            <a:r>
              <a:rPr lang="en-US" sz="4400" dirty="0"/>
              <a:t>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4532D-A8DE-4C42-959A-28EF18692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246" y="1677047"/>
            <a:ext cx="7789508" cy="479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88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/>
          </a:bodyPr>
          <a:lstStyle/>
          <a:p>
            <a:r>
              <a:rPr lang="en-US" sz="4400" dirty="0"/>
              <a:t>Options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1B4BD-0ED1-46EF-B28A-78CC5868F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535" y="1991363"/>
            <a:ext cx="70961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86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Tech Solution For Non-Prod Issue (Splunk Report)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59" y="1611085"/>
            <a:ext cx="11710882" cy="2084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9954" y="4014651"/>
            <a:ext cx="7846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Having Splunk Report/ mail of daily failing application with Following detail , </a:t>
            </a:r>
            <a:br>
              <a:rPr lang="en-US" dirty="0"/>
            </a:br>
            <a:r>
              <a:rPr lang="en-US" dirty="0"/>
              <a:t>Application name</a:t>
            </a:r>
            <a:br>
              <a:rPr lang="en-US" dirty="0"/>
            </a:br>
            <a:r>
              <a:rPr lang="en-US" dirty="0"/>
              <a:t>Error Details</a:t>
            </a:r>
            <a:br>
              <a:rPr lang="en-US" dirty="0"/>
            </a:br>
            <a:r>
              <a:rPr lang="en-US" dirty="0"/>
              <a:t>Aggregated with number of times it occurred</a:t>
            </a:r>
          </a:p>
        </p:txBody>
      </p:sp>
    </p:spTree>
    <p:extLst>
      <p:ext uri="{BB962C8B-B14F-4D97-AF65-F5344CB8AC3E}">
        <p14:creationId xmlns:p14="http://schemas.microsoft.com/office/powerpoint/2010/main" val="1951771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/>
          </a:bodyPr>
          <a:lstStyle/>
          <a:p>
            <a:r>
              <a:rPr lang="en-US" sz="4400" dirty="0"/>
              <a:t>Tech Solution For Non-Prod Issue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912973" y="1265702"/>
            <a:ext cx="922020" cy="861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87" y="1229825"/>
            <a:ext cx="971550" cy="9334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515762" y="1696549"/>
            <a:ext cx="23972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45275" y="1274911"/>
            <a:ext cx="1738184" cy="376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Logged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834993" y="1696549"/>
            <a:ext cx="31804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23320" y="1267866"/>
            <a:ext cx="290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Alert is raised to service desk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416" y="1380668"/>
            <a:ext cx="2085714" cy="933333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9058273" y="2314001"/>
            <a:ext cx="0" cy="182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5400000">
            <a:off x="7422294" y="3580648"/>
            <a:ext cx="290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Ticket is created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7353" y="4155574"/>
            <a:ext cx="2141839" cy="913154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3583459" y="4612151"/>
            <a:ext cx="4403894" cy="3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1297" y="4242819"/>
            <a:ext cx="378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Spring Task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979" y="118619"/>
            <a:ext cx="789966" cy="511347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210962" y="645477"/>
            <a:ext cx="8238" cy="607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2031" y="5577017"/>
            <a:ext cx="1038834" cy="936033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2801448" y="4945816"/>
            <a:ext cx="0" cy="541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1222" y="4138354"/>
            <a:ext cx="1448488" cy="8074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8643A4-1337-4950-B401-D396A092A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979" y="90339"/>
            <a:ext cx="789966" cy="51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32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9F4ACB6-A9B9-423A-A6A3-13B6C0C93121}"/>
              </a:ext>
            </a:extLst>
          </p:cNvPr>
          <p:cNvSpPr txBox="1">
            <a:spLocks/>
          </p:cNvSpPr>
          <p:nvPr/>
        </p:nvSpPr>
        <p:spPr>
          <a:xfrm>
            <a:off x="1524000" y="245670"/>
            <a:ext cx="9144000" cy="1158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Process Solution For Non-Prod Issue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F84BC-E39D-47D1-A6F3-4BE4756A2A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12973" y="1265702"/>
            <a:ext cx="922020" cy="861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44DD8-47C9-463B-B3C2-7DAF22456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87" y="1229825"/>
            <a:ext cx="971550" cy="9334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4561F1-D8AB-4043-815F-A7E2825BF408}"/>
              </a:ext>
            </a:extLst>
          </p:cNvPr>
          <p:cNvCxnSpPr/>
          <p:nvPr/>
        </p:nvCxnSpPr>
        <p:spPr>
          <a:xfrm>
            <a:off x="1515762" y="1696549"/>
            <a:ext cx="23972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00E674-A663-497F-8583-D7C04EFBAB0A}"/>
              </a:ext>
            </a:extLst>
          </p:cNvPr>
          <p:cNvSpPr txBox="1"/>
          <p:nvPr/>
        </p:nvSpPr>
        <p:spPr>
          <a:xfrm>
            <a:off x="1845275" y="1274911"/>
            <a:ext cx="1738184" cy="376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Logged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0228A4-2EB0-47CF-99F5-019FB3E459F6}"/>
              </a:ext>
            </a:extLst>
          </p:cNvPr>
          <p:cNvCxnSpPr/>
          <p:nvPr/>
        </p:nvCxnSpPr>
        <p:spPr>
          <a:xfrm>
            <a:off x="4834993" y="1696549"/>
            <a:ext cx="31804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92D830-9996-4F3A-9D74-22BE625706C3}"/>
              </a:ext>
            </a:extLst>
          </p:cNvPr>
          <p:cNvSpPr txBox="1"/>
          <p:nvPr/>
        </p:nvSpPr>
        <p:spPr>
          <a:xfrm>
            <a:off x="4923320" y="1267866"/>
            <a:ext cx="290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Alert is raised to service desk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66AC3E-3B3C-49DA-968B-FF7E9145C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416" y="1380668"/>
            <a:ext cx="2085714" cy="93333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F12C35-A5EC-4174-80C5-6BA81F6E0CD8}"/>
              </a:ext>
            </a:extLst>
          </p:cNvPr>
          <p:cNvCxnSpPr>
            <a:stCxn id="13" idx="2"/>
          </p:cNvCxnSpPr>
          <p:nvPr/>
        </p:nvCxnSpPr>
        <p:spPr>
          <a:xfrm>
            <a:off x="9058273" y="2314001"/>
            <a:ext cx="0" cy="182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5691D3-A831-4FC5-A51A-38D1FEB50ED9}"/>
              </a:ext>
            </a:extLst>
          </p:cNvPr>
          <p:cNvSpPr txBox="1"/>
          <p:nvPr/>
        </p:nvSpPr>
        <p:spPr>
          <a:xfrm rot="5400000">
            <a:off x="7422294" y="3580648"/>
            <a:ext cx="290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Ticket is created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737559-9221-4D35-AD3A-BD38B4856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7353" y="4155574"/>
            <a:ext cx="2141839" cy="9131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E39ABC-4B3C-4AC5-A342-EC430D25F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979" y="118619"/>
            <a:ext cx="789966" cy="51134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D40BD8-E53B-4AD4-959D-BA85B7569D65}"/>
              </a:ext>
            </a:extLst>
          </p:cNvPr>
          <p:cNvCxnSpPr/>
          <p:nvPr/>
        </p:nvCxnSpPr>
        <p:spPr>
          <a:xfrm>
            <a:off x="1210962" y="645477"/>
            <a:ext cx="8238" cy="607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CBACCA2-16A3-4042-9311-56745F7C6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979" y="90339"/>
            <a:ext cx="789966" cy="51134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87227A-36B6-4349-81F0-861F61E10888}"/>
              </a:ext>
            </a:extLst>
          </p:cNvPr>
          <p:cNvCxnSpPr/>
          <p:nvPr/>
        </p:nvCxnSpPr>
        <p:spPr>
          <a:xfrm flipH="1">
            <a:off x="7447179" y="4612151"/>
            <a:ext cx="539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A7012CE-030C-46E9-A98E-4DE42C665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7707" y="4155574"/>
            <a:ext cx="2543961" cy="847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7BBB16F-97E8-4F5B-B06B-4592D79B50B7}"/>
              </a:ext>
            </a:extLst>
          </p:cNvPr>
          <p:cNvSpPr txBox="1"/>
          <p:nvPr/>
        </p:nvSpPr>
        <p:spPr>
          <a:xfrm>
            <a:off x="4937707" y="3577037"/>
            <a:ext cx="2888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recurring Pattern in issues 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1E06AEA-0EAB-453A-A681-A285FDB05F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9870" y="3714160"/>
            <a:ext cx="1614777" cy="1658977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4A5EB5A-CD47-42B2-926A-5AD70B72E364}"/>
              </a:ext>
            </a:extLst>
          </p:cNvPr>
          <p:cNvCxnSpPr/>
          <p:nvPr/>
        </p:nvCxnSpPr>
        <p:spPr>
          <a:xfrm flipH="1">
            <a:off x="4215302" y="4612151"/>
            <a:ext cx="539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B21DAD3-6656-4D2E-B8E5-22CFB4AD1AE9}"/>
              </a:ext>
            </a:extLst>
          </p:cNvPr>
          <p:cNvSpPr txBox="1"/>
          <p:nvPr/>
        </p:nvSpPr>
        <p:spPr>
          <a:xfrm>
            <a:off x="2262066" y="3033742"/>
            <a:ext cx="2888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 With Solution / detail Analysis  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806D629-2C3F-47AF-9756-E1258D81B1DF}"/>
              </a:ext>
            </a:extLst>
          </p:cNvPr>
          <p:cNvCxnSpPr>
            <a:stCxn id="34" idx="2"/>
          </p:cNvCxnSpPr>
          <p:nvPr/>
        </p:nvCxnSpPr>
        <p:spPr>
          <a:xfrm flipH="1">
            <a:off x="3384223" y="5373137"/>
            <a:ext cx="13036" cy="1329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D60F097-F39E-4BEA-9670-8655C8B28638}"/>
              </a:ext>
            </a:extLst>
          </p:cNvPr>
          <p:cNvSpPr txBox="1"/>
          <p:nvPr/>
        </p:nvSpPr>
        <p:spPr>
          <a:xfrm>
            <a:off x="3487548" y="5773025"/>
            <a:ext cx="2888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1086500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ED17AE-B5DA-4ECB-A13D-F2A5C68FA747}"/>
              </a:ext>
            </a:extLst>
          </p:cNvPr>
          <p:cNvCxnSpPr/>
          <p:nvPr/>
        </p:nvCxnSpPr>
        <p:spPr>
          <a:xfrm>
            <a:off x="622169" y="0"/>
            <a:ext cx="0" cy="961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5FFF678-12F9-4B27-926A-A480042FD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1" y="1047505"/>
            <a:ext cx="2361356" cy="16837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469445D-030F-4D9C-A46C-75AF1AC77CCC}"/>
              </a:ext>
            </a:extLst>
          </p:cNvPr>
          <p:cNvSpPr txBox="1"/>
          <p:nvPr/>
        </p:nvSpPr>
        <p:spPr>
          <a:xfrm>
            <a:off x="622169" y="315203"/>
            <a:ext cx="3535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Jira in Express Backlog with details  of Analysis or solution of it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AB7757-5F0A-4A26-9926-F6E1BBFAF4F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460387" y="1866507"/>
            <a:ext cx="1753394" cy="22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E7ACE69-C74B-4457-BA9E-3CB13EF0C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469" y="1436954"/>
            <a:ext cx="2361348" cy="9048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70ECFF7-E7DA-4735-90E4-1FF5600D4C81}"/>
              </a:ext>
            </a:extLst>
          </p:cNvPr>
          <p:cNvSpPr txBox="1"/>
          <p:nvPr/>
        </p:nvSpPr>
        <p:spPr>
          <a:xfrm>
            <a:off x="4499729" y="391747"/>
            <a:ext cx="3535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Service desk Mark Jira as duplicate with Express Jira number for tracking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D5D8F4D-FA1A-4D45-A719-247D01BEA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861" y="3120729"/>
            <a:ext cx="1038834" cy="93603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BB39BC-F852-4855-A3B4-FEBDC695FD18}"/>
              </a:ext>
            </a:extLst>
          </p:cNvPr>
          <p:cNvCxnSpPr/>
          <p:nvPr/>
        </p:nvCxnSpPr>
        <p:spPr>
          <a:xfrm>
            <a:off x="5693278" y="2460468"/>
            <a:ext cx="0" cy="541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314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/>
          </a:bodyPr>
          <a:lstStyle/>
          <a:p>
            <a:r>
              <a:rPr lang="en-US" sz="4400" dirty="0"/>
              <a:t>Ignoring is not 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202" y="1579801"/>
            <a:ext cx="5867672" cy="38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57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/>
          </a:bodyPr>
          <a:lstStyle/>
          <a:p>
            <a:r>
              <a:rPr lang="en-US" sz="4400" dirty="0"/>
              <a:t>Ignoring is not Solution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021773"/>
              </p:ext>
            </p:extLst>
          </p:nvPr>
        </p:nvGraphicFramePr>
        <p:xfrm>
          <a:off x="2032000" y="1703735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 prod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39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/>
          </a:bodyPr>
          <a:lstStyle/>
          <a:p>
            <a:r>
              <a:rPr lang="en-US" sz="4400" dirty="0"/>
              <a:t>Issues We saw in Non-Prod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4D097-F8F5-430C-A0F0-A86C83396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650" y="1591413"/>
            <a:ext cx="6110700" cy="4283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6E558C-09BD-4F46-B666-29C7F77639D8}"/>
              </a:ext>
            </a:extLst>
          </p:cNvPr>
          <p:cNvSpPr txBox="1"/>
          <p:nvPr/>
        </p:nvSpPr>
        <p:spPr>
          <a:xfrm>
            <a:off x="3761295" y="1828800"/>
            <a:ext cx="145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 Issues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EC194-B4FD-461C-98CB-15D722C1735D}"/>
              </a:ext>
            </a:extLst>
          </p:cNvPr>
          <p:cNvSpPr txBox="1"/>
          <p:nvPr/>
        </p:nvSpPr>
        <p:spPr>
          <a:xfrm>
            <a:off x="7230357" y="1655247"/>
            <a:ext cx="18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Non-prod Issues</a:t>
            </a:r>
          </a:p>
        </p:txBody>
      </p:sp>
    </p:spTree>
    <p:extLst>
      <p:ext uri="{BB962C8B-B14F-4D97-AF65-F5344CB8AC3E}">
        <p14:creationId xmlns:p14="http://schemas.microsoft.com/office/powerpoint/2010/main" val="850741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/>
          </a:bodyPr>
          <a:lstStyle/>
          <a:p>
            <a:r>
              <a:rPr lang="en-US" sz="4400" dirty="0"/>
              <a:t>Ignoring Cost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91543" y="6130834"/>
            <a:ext cx="615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https://www.celerity.com/the-true-cost-of-a-software-bug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2000522"/>
            <a:ext cx="76962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10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/>
          </a:bodyPr>
          <a:lstStyle/>
          <a:p>
            <a:r>
              <a:rPr lang="en-US" sz="4400" dirty="0"/>
              <a:t>Ignoring is not Solution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20" y="1900864"/>
            <a:ext cx="6793502" cy="39099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1543" y="6130834"/>
            <a:ext cx="615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Ignoring smaller issue lead to bigger issues (Chernobyl)</a:t>
            </a:r>
          </a:p>
        </p:txBody>
      </p:sp>
    </p:spTree>
    <p:extLst>
      <p:ext uri="{BB962C8B-B14F-4D97-AF65-F5344CB8AC3E}">
        <p14:creationId xmlns:p14="http://schemas.microsoft.com/office/powerpoint/2010/main" val="3128966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/>
          </a:bodyPr>
          <a:lstStyle/>
          <a:p>
            <a:r>
              <a:rPr lang="en-US" sz="4400" dirty="0"/>
              <a:t>Life if Continued in non-prod Support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674" y="2190642"/>
            <a:ext cx="830652" cy="24767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26903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Sample email for Incomplete message</a:t>
            </a:r>
          </a:p>
          <a:p>
            <a:r>
              <a:rPr lang="en-US" dirty="0" err="1"/>
              <a:t>Propsed</a:t>
            </a:r>
            <a:r>
              <a:rPr lang="en-US" dirty="0"/>
              <a:t> Options</a:t>
            </a:r>
          </a:p>
          <a:p>
            <a:r>
              <a:rPr lang="en-US" dirty="0"/>
              <a:t>Process flow</a:t>
            </a:r>
          </a:p>
          <a:p>
            <a:r>
              <a:rPr lang="en-US" dirty="0"/>
              <a:t>Dev issue details</a:t>
            </a:r>
          </a:p>
        </p:txBody>
      </p:sp>
    </p:spTree>
    <p:extLst>
      <p:ext uri="{BB962C8B-B14F-4D97-AF65-F5344CB8AC3E}">
        <p14:creationId xmlns:p14="http://schemas.microsoft.com/office/powerpoint/2010/main" val="2824493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/>
          </a:bodyPr>
          <a:lstStyle/>
          <a:p>
            <a:r>
              <a:rPr lang="en-US" sz="4400" dirty="0"/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2CD157-A948-413D-A49C-A05E3C588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99" y="1887930"/>
            <a:ext cx="67341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5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/>
          </a:bodyPr>
          <a:lstStyle/>
          <a:p>
            <a:r>
              <a:rPr lang="en-US" sz="4400" dirty="0"/>
              <a:t>Issues We saw in Non-Prod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CDC07-40F8-4EEF-A20F-F97C36BC3F0D}"/>
              </a:ext>
            </a:extLst>
          </p:cNvPr>
          <p:cNvSpPr txBox="1"/>
          <p:nvPr/>
        </p:nvSpPr>
        <p:spPr>
          <a:xfrm>
            <a:off x="4609707" y="2422689"/>
            <a:ext cx="303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 With No details</a:t>
            </a:r>
          </a:p>
        </p:txBody>
      </p:sp>
    </p:spTree>
    <p:extLst>
      <p:ext uri="{BB962C8B-B14F-4D97-AF65-F5344CB8AC3E}">
        <p14:creationId xmlns:p14="http://schemas.microsoft.com/office/powerpoint/2010/main" val="320346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/>
          </a:bodyPr>
          <a:lstStyle/>
          <a:p>
            <a:r>
              <a:rPr lang="en-US" sz="4400" dirty="0"/>
              <a:t>Issues We saw in Non-Prod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CDC07-40F8-4EEF-A20F-F97C36BC3F0D}"/>
              </a:ext>
            </a:extLst>
          </p:cNvPr>
          <p:cNvSpPr txBox="1"/>
          <p:nvPr/>
        </p:nvSpPr>
        <p:spPr>
          <a:xfrm>
            <a:off x="4609707" y="2422689"/>
            <a:ext cx="303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 With Lot of details</a:t>
            </a:r>
          </a:p>
        </p:txBody>
      </p:sp>
    </p:spTree>
    <p:extLst>
      <p:ext uri="{BB962C8B-B14F-4D97-AF65-F5344CB8AC3E}">
        <p14:creationId xmlns:p14="http://schemas.microsoft.com/office/powerpoint/2010/main" val="226500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/>
          </a:bodyPr>
          <a:lstStyle/>
          <a:p>
            <a:r>
              <a:rPr lang="en-US" sz="4400" dirty="0"/>
              <a:t>Issues We saw in Non-Prod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CDC07-40F8-4EEF-A20F-F97C36BC3F0D}"/>
              </a:ext>
            </a:extLst>
          </p:cNvPr>
          <p:cNvSpPr txBox="1"/>
          <p:nvPr/>
        </p:nvSpPr>
        <p:spPr>
          <a:xfrm>
            <a:off x="4609707" y="2422689"/>
            <a:ext cx="3035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Issues coming from Dev region</a:t>
            </a:r>
          </a:p>
        </p:txBody>
      </p:sp>
    </p:spTree>
    <p:extLst>
      <p:ext uri="{BB962C8B-B14F-4D97-AF65-F5344CB8AC3E}">
        <p14:creationId xmlns:p14="http://schemas.microsoft.com/office/powerpoint/2010/main" val="3753934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/>
          </a:bodyPr>
          <a:lstStyle/>
          <a:p>
            <a:r>
              <a:rPr lang="en-US" sz="4400"/>
              <a:t>Before Started Non-prod </a:t>
            </a:r>
            <a:r>
              <a:rPr lang="en-US" sz="4400" dirty="0"/>
              <a:t>Supporter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56" y="1548357"/>
            <a:ext cx="5814564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89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/>
          </a:bodyPr>
          <a:lstStyle/>
          <a:p>
            <a:r>
              <a:rPr lang="en-US" sz="4400" dirty="0"/>
              <a:t>Starting Analysis Of Non-Prod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12973" y="1378919"/>
            <a:ext cx="922020" cy="861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87" y="1343042"/>
            <a:ext cx="971550" cy="93345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515762" y="1809766"/>
            <a:ext cx="23972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45275" y="1388128"/>
            <a:ext cx="1738184" cy="376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Logged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834993" y="1809766"/>
            <a:ext cx="31804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23320" y="1381083"/>
            <a:ext cx="290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Alert is raised to service desk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416" y="1493885"/>
            <a:ext cx="2085714" cy="933333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9058273" y="2427218"/>
            <a:ext cx="0" cy="182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5400000">
            <a:off x="7422294" y="3693865"/>
            <a:ext cx="290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Ticket is created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7353" y="4268791"/>
            <a:ext cx="2141839" cy="913154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3583459" y="4725368"/>
            <a:ext cx="4403894" cy="3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1297" y="4356036"/>
            <a:ext cx="378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intervention need here after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9662" y="4067379"/>
            <a:ext cx="1380048" cy="1262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979" y="231836"/>
            <a:ext cx="789966" cy="511347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1210962" y="758694"/>
            <a:ext cx="8238" cy="607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0269" y="5871466"/>
            <a:ext cx="1038834" cy="936033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17" idx="2"/>
          </p:cNvCxnSpPr>
          <p:nvPr/>
        </p:nvCxnSpPr>
        <p:spPr>
          <a:xfrm>
            <a:off x="2809686" y="5329844"/>
            <a:ext cx="0" cy="541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289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67E-FB9C-4BB1-A83F-96AAFEF2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0"/>
            <a:ext cx="9144000" cy="1158924"/>
          </a:xfrm>
        </p:spPr>
        <p:txBody>
          <a:bodyPr>
            <a:normAutofit/>
          </a:bodyPr>
          <a:lstStyle/>
          <a:p>
            <a:r>
              <a:rPr lang="en-US" sz="4400" dirty="0"/>
              <a:t>Starting Analysis Of Non-Prod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13205-09AC-4809-B893-59D9D0C40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130" y="1404594"/>
            <a:ext cx="4712910" cy="4548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6BC0AB-1B8D-462E-9D15-06A0238B1BFF}"/>
              </a:ext>
            </a:extLst>
          </p:cNvPr>
          <p:cNvSpPr txBox="1"/>
          <p:nvPr/>
        </p:nvSpPr>
        <p:spPr>
          <a:xfrm>
            <a:off x="3695307" y="6146276"/>
            <a:ext cx="470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data is Misleading , incomplete and out right wrong some times</a:t>
            </a:r>
          </a:p>
        </p:txBody>
      </p:sp>
    </p:spTree>
    <p:extLst>
      <p:ext uri="{BB962C8B-B14F-4D97-AF65-F5344CB8AC3E}">
        <p14:creationId xmlns:p14="http://schemas.microsoft.com/office/powerpoint/2010/main" val="1553857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537</Words>
  <Application>Microsoft Office PowerPoint</Application>
  <PresentationFormat>Widescreen</PresentationFormat>
  <Paragraphs>102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Storyboard Layouts</vt:lpstr>
      <vt:lpstr>file:///C:\O2\non_prod_support\Prod_mail_Month_Nov.xlsx</vt:lpstr>
      <vt:lpstr>What is Non-Prod Data Looks Like</vt:lpstr>
      <vt:lpstr>Story Representing Non-Prod</vt:lpstr>
      <vt:lpstr>Issues We saw in Non-Prod</vt:lpstr>
      <vt:lpstr>Issues We saw in Non-Prod</vt:lpstr>
      <vt:lpstr>Issues We saw in Non-Prod</vt:lpstr>
      <vt:lpstr>Issues We saw in Non-Prod</vt:lpstr>
      <vt:lpstr>Before Started Non-prod Supporter</vt:lpstr>
      <vt:lpstr>Starting Analysis Of Non-Prod</vt:lpstr>
      <vt:lpstr>Starting Analysis Of Non-Prod</vt:lpstr>
      <vt:lpstr>Started Analysis Of Non-Prod</vt:lpstr>
      <vt:lpstr>Started Analysis Of Non-Prod (After spending some time in Non-prod support)</vt:lpstr>
      <vt:lpstr>Present Analysis Of Non-Prod (Month-Nov)</vt:lpstr>
      <vt:lpstr>Present Analysis Of Non-Prod (Issue Status)</vt:lpstr>
      <vt:lpstr>Present Analysis Of Non-Prod (Number based on Status)</vt:lpstr>
      <vt:lpstr>Present Analysis Of Non-Prod (Breakdown of Graph)</vt:lpstr>
      <vt:lpstr>Present Analysis Of Non-Prod (Resolved break Down)</vt:lpstr>
      <vt:lpstr>Present Analysis Of Non-Prod (Assigned Data)</vt:lpstr>
      <vt:lpstr>Present Analysis Of Non-Prod (Team Identified Data)</vt:lpstr>
      <vt:lpstr>Present Analysis Of Non-Prod (Investigation Data)</vt:lpstr>
      <vt:lpstr>Present Analysis Of Non-Prod (Incomplete, Misleading Data)</vt:lpstr>
      <vt:lpstr>What Will happened non-prod continued</vt:lpstr>
      <vt:lpstr>Solutions</vt:lpstr>
      <vt:lpstr>Options</vt:lpstr>
      <vt:lpstr>Tech Solution For Non-Prod Issue (Splunk Report)</vt:lpstr>
      <vt:lpstr>Tech Solution For Non-Prod Issue</vt:lpstr>
      <vt:lpstr>PowerPoint Presentation</vt:lpstr>
      <vt:lpstr>PowerPoint Presentation</vt:lpstr>
      <vt:lpstr>Ignoring is not Solution</vt:lpstr>
      <vt:lpstr>Ignoring is not Solution</vt:lpstr>
      <vt:lpstr>Ignoring Cost</vt:lpstr>
      <vt:lpstr>Ignoring is not Solution</vt:lpstr>
      <vt:lpstr>Life if Continued in non-prod Support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Non-Prod Data Looks Like</dc:title>
  <dc:creator>Avinash Tiwari</dc:creator>
  <cp:lastModifiedBy>Avinash Tiwari</cp:lastModifiedBy>
  <cp:revision>150</cp:revision>
  <dcterms:created xsi:type="dcterms:W3CDTF">2019-12-09T03:38:48Z</dcterms:created>
  <dcterms:modified xsi:type="dcterms:W3CDTF">2019-12-16T02:45:46Z</dcterms:modified>
</cp:coreProperties>
</file>